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74" r:id="rId7"/>
    <p:sldId id="461" r:id="rId8"/>
    <p:sldId id="464" r:id="rId9"/>
    <p:sldId id="463" r:id="rId10"/>
    <p:sldId id="465" r:id="rId11"/>
    <p:sldId id="466" r:id="rId12"/>
    <p:sldId id="475" r:id="rId13"/>
    <p:sldId id="467" r:id="rId14"/>
    <p:sldId id="413" r:id="rId15"/>
    <p:sldId id="479" r:id="rId16"/>
    <p:sldId id="478" r:id="rId17"/>
    <p:sldId id="476" r:id="rId18"/>
    <p:sldId id="472" r:id="rId19"/>
    <p:sldId id="470" r:id="rId20"/>
    <p:sldId id="477" r:id="rId21"/>
    <p:sldId id="471" r:id="rId22"/>
    <p:sldId id="480"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74"/>
            <p14:sldId id="461"/>
            <p14:sldId id="464"/>
            <p14:sldId id="463"/>
            <p14:sldId id="465"/>
            <p14:sldId id="466"/>
            <p14:sldId id="475"/>
            <p14:sldId id="467"/>
          </p14:sldIdLst>
        </p14:section>
        <p14:section name="Coder petit" id="{DB8F39DE-C9D9-7649-81BD-13815A0CC644}">
          <p14:sldIdLst>
            <p14:sldId id="413"/>
            <p14:sldId id="479"/>
            <p14:sldId id="478"/>
            <p14:sldId id="476"/>
            <p14:sldId id="472"/>
            <p14:sldId id="470"/>
            <p14:sldId id="477"/>
            <p14:sldId id="471"/>
            <p14:sldId id="480"/>
            <p14:sldId id="469"/>
          </p14:sldIdLst>
        </p14:section>
        <p14:section name="Conclusion" id="{3116B329-1F1B-495A-AD12-D591F826E71A}">
          <p14:sldIdLst>
            <p14:sldId id="443"/>
            <p14:sldId id="473"/>
            <p14:sldId id="459"/>
          </p14:sldIdLst>
        </p14:section>
      </p14:sectionLst>
    </p:ext>
    <p:ext uri="{EFAFB233-063F-42B5-8137-9DF3F51BA10A}">
      <p15:sldGuideLst xmlns=""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1132" autoAdjust="0"/>
  </p:normalViewPr>
  <p:slideViewPr>
    <p:cSldViewPr>
      <p:cViewPr>
        <p:scale>
          <a:sx n="116" d="100"/>
          <a:sy n="116" d="100"/>
        </p:scale>
        <p:origin x="-1576" y="-88"/>
      </p:cViewPr>
      <p:guideLst>
        <p:guide orient="horz" pos="108"/>
        <p:guide orient="horz" pos="671"/>
        <p:guide orient="horz" pos="1113"/>
        <p:guide orient="horz" pos="901"/>
        <p:guide orient="horz" pos="2052"/>
        <p:guide orient="horz" pos="2923"/>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This presentation is 30 minutes</a:t>
            </a:r>
            <a:endParaRPr lang="en-CA"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16-10-03</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63497" y="411617"/>
            <a:ext cx="2947103" cy="1169533"/>
          </a:xfrm>
        </p:spPr>
        <p:txBody>
          <a:bodyPr/>
          <a:lstStyle/>
          <a:p>
            <a:r>
              <a:rPr lang="en-US" dirty="0" smtClean="0"/>
              <a:t>coder</a:t>
            </a:r>
            <a:endParaRPr lang="en-US" dirty="0"/>
          </a:p>
        </p:txBody>
      </p:sp>
      <p:sp>
        <p:nvSpPr>
          <p:cNvPr id="3" name="Text Placeholder 2"/>
          <p:cNvSpPr>
            <a:spLocks noGrp="1"/>
          </p:cNvSpPr>
          <p:nvPr>
            <p:ph type="body" sz="quarter" idx="11"/>
          </p:nvPr>
        </p:nvSpPr>
        <p:spPr>
          <a:xfrm>
            <a:off x="6075231" y="1834584"/>
            <a:ext cx="2535369" cy="1169533"/>
          </a:xfrm>
        </p:spPr>
        <p:txBody>
          <a:bodyPr/>
          <a:lstStyle/>
          <a:p>
            <a:r>
              <a:rPr lang="en-US" dirty="0" smtClean="0"/>
              <a:t>petit</a:t>
            </a:r>
            <a:endParaRPr lang="en-US" dirty="0"/>
          </a:p>
        </p:txBody>
      </p:sp>
    </p:spTree>
    <p:extLst>
      <p:ext uri="{BB962C8B-B14F-4D97-AF65-F5344CB8AC3E}">
        <p14:creationId xmlns:p14="http://schemas.microsoft.com/office/powerpoint/2010/main" val="24234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35756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Technologiquement agnostique (REST) et moins dépendant des technologies</a:t>
            </a:r>
          </a:p>
          <a:p>
            <a:pPr marL="285750" indent="-285750">
              <a:lnSpc>
                <a:spcPct val="200000"/>
              </a:lnSpc>
              <a:buFont typeface="Arial"/>
              <a:buChar char="•"/>
            </a:pPr>
            <a:r>
              <a:rPr lang="fr-CA" sz="1800" dirty="0" smtClean="0"/>
              <a:t>Développement multiplateforme + facile et + rapide (mandats + diverses)</a:t>
            </a:r>
          </a:p>
          <a:p>
            <a:pPr marL="285750" indent="-285750">
              <a:lnSpc>
                <a:spcPct val="200000"/>
              </a:lnSpc>
              <a:buFont typeface="Arial"/>
              <a:buChar char="•"/>
            </a:pPr>
            <a:r>
              <a:rPr lang="fr-CA" sz="1800" dirty="0" smtClean="0"/>
              <a:t>Profiter de la force de chaque plateforme ("</a:t>
            </a:r>
            <a:r>
              <a:rPr lang="fr-CA" sz="1800" dirty="0" err="1" smtClean="0"/>
              <a:t>tradeoff</a:t>
            </a:r>
            <a:r>
              <a:rPr lang="fr-CA" sz="1800" dirty="0" smtClean="0"/>
              <a:t>" en généralisant)</a:t>
            </a:r>
          </a:p>
          <a:p>
            <a:pPr marL="285750" indent="-285750">
              <a:lnSpc>
                <a:spcPct val="200000"/>
              </a:lnSpc>
              <a:buFont typeface="Arial"/>
              <a:buChar char="•"/>
            </a:pPr>
            <a:r>
              <a:rPr lang="fr-CA" sz="1800" dirty="0" smtClean="0"/>
              <a:t>Division, partage et réutilisation du code + facile (propriété intellectuelle)</a:t>
            </a:r>
          </a:p>
          <a:p>
            <a:pPr marL="285750" indent="-285750">
              <a:lnSpc>
                <a:spcPct val="200000"/>
              </a:lnSpc>
              <a:buFont typeface="Arial"/>
              <a:buChar char="•"/>
            </a:pPr>
            <a:r>
              <a:rPr lang="fr-CA" sz="1800" dirty="0" smtClean="0"/>
              <a:t>Plus 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317035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Mise à jour (de la logique d’affaires) plus facile et plus rapide</a:t>
            </a:r>
          </a:p>
          <a:p>
            <a:pPr marL="285750" indent="-285750">
              <a:lnSpc>
                <a:spcPct val="200000"/>
              </a:lnSpc>
              <a:buFont typeface="Arial"/>
              <a:buChar char="•"/>
            </a:pPr>
            <a:r>
              <a:rPr lang="fr-CA" sz="1800" dirty="0" smtClean="0"/>
              <a:t>Performance prévisible ("votre serveur")</a:t>
            </a:r>
          </a:p>
          <a:p>
            <a:pPr marL="285750" indent="-285750">
              <a:lnSpc>
                <a:spcPct val="200000"/>
              </a:lnSpc>
              <a:buFont typeface="Arial"/>
              <a:buChar char="•"/>
            </a:pPr>
            <a:r>
              <a:rPr lang="fr-CA" sz="1800" dirty="0" smtClean="0"/>
              <a:t>Documentation et exemples plus abondants et applicables</a:t>
            </a:r>
          </a:p>
          <a:p>
            <a:pPr marL="285750" indent="-285750">
              <a:lnSpc>
                <a:spcPct val="200000"/>
              </a:lnSpc>
              <a:buFont typeface="Arial"/>
              <a:buChar char="•"/>
            </a:pPr>
            <a:r>
              <a:rPr lang="fr-CA" sz="1800" dirty="0" smtClean="0"/>
              <a:t>N’est pas nécessairement une solution "all in".</a:t>
            </a:r>
            <a:endParaRPr lang="fr-CA" sz="180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51449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Dépendance à la connexion internet et possibilité de latence</a:t>
            </a:r>
          </a:p>
          <a:p>
            <a:pPr marL="285750" indent="-285750">
              <a:lnSpc>
                <a:spcPct val="200000"/>
              </a:lnSpc>
              <a:buFont typeface="Arial"/>
              <a:buChar char="•"/>
            </a:pPr>
            <a:r>
              <a:rPr lang="fr-CA" sz="1800" dirty="0" smtClean="0"/>
              <a:t>Extensibilité possible au niveau serveur (+ d’utilisateurs = + de ressources)</a:t>
            </a:r>
          </a:p>
          <a:p>
            <a:pPr marL="285750" indent="-285750">
              <a:lnSpc>
                <a:spcPct val="200000"/>
              </a:lnSpc>
              <a:buFont typeface="Arial"/>
              <a:buChar char="•"/>
            </a:pPr>
            <a:r>
              <a:rPr lang="fr-CA" sz="1800" dirty="0" smtClean="0"/>
              <a:t>Double validation (si vérification client et serveur</a:t>
            </a:r>
            <a:r>
              <a:rPr lang="fr-CA" sz="1800" dirty="0"/>
              <a:t>)</a:t>
            </a:r>
            <a:endParaRPr lang="fr-CA" sz="1800" dirty="0" smtClean="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990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Infrastructure possiblement plus complexe</a:t>
            </a:r>
          </a:p>
          <a:p>
            <a:pPr marL="285750" indent="-285750">
              <a:lnSpc>
                <a:spcPct val="200000"/>
              </a:lnSpc>
              <a:buFont typeface="Arial"/>
              <a:buChar char="•"/>
            </a:pPr>
            <a:r>
              <a:rPr lang="fr-CA" sz="1800" dirty="0" smtClean="0"/>
              <a:t>La rentabilité de la méthode dépend de la taille de l’application à créer</a:t>
            </a:r>
          </a:p>
          <a:p>
            <a:pPr marL="285750" indent="-285750">
              <a:lnSpc>
                <a:spcPct val="200000"/>
              </a:lnSpc>
              <a:buFont typeface="Arial"/>
              <a:buChar char="•"/>
            </a:pPr>
            <a:r>
              <a:rPr lang="fr-CA" sz="1800" dirty="0" smtClean="0"/>
              <a:t>Complexe pour une application de temps de vie est minime</a:t>
            </a:r>
          </a:p>
          <a:p>
            <a:pPr marL="285750" indent="-285750">
              <a:lnSpc>
                <a:spcPct val="200000"/>
              </a:lnSpc>
              <a:buFont typeface="Arial"/>
              <a:buChar char="•"/>
            </a:pPr>
            <a:r>
              <a:rPr lang="fr-CA" sz="1800" dirty="0" smtClean="0"/>
              <a:t>Demande une plus grande connaissance de technologies (serveur, client</a:t>
            </a:r>
            <a:r>
              <a:rPr lang="is-IS" sz="1800" dirty="0" smtClean="0"/>
              <a:t>…)</a:t>
            </a:r>
            <a:endParaRPr lang="fr-CA" sz="180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275572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54515" y="411617"/>
            <a:ext cx="1156085" cy="1169533"/>
          </a:xfrm>
        </p:spPr>
        <p:txBody>
          <a:bodyPr/>
          <a:lstStyle/>
          <a:p>
            <a:r>
              <a:rPr lang="en-US" dirty="0" smtClean="0"/>
              <a:t>le</a:t>
            </a:r>
            <a:endParaRPr lang="en-US" dirty="0"/>
          </a:p>
        </p:txBody>
      </p:sp>
      <p:sp>
        <p:nvSpPr>
          <p:cNvPr id="3" name="Text Placeholder 2"/>
          <p:cNvSpPr>
            <a:spLocks noGrp="1"/>
          </p:cNvSpPr>
          <p:nvPr>
            <p:ph type="body" sz="quarter" idx="11"/>
          </p:nvPr>
        </p:nvSpPr>
        <p:spPr>
          <a:xfrm>
            <a:off x="4350638" y="1834584"/>
            <a:ext cx="4259962" cy="1169533"/>
          </a:xfrm>
        </p:spPr>
        <p:txBody>
          <a:bodyPr/>
          <a:lstStyle/>
          <a:p>
            <a:r>
              <a:rPr lang="en-US" dirty="0" smtClean="0"/>
              <a:t>nouveau</a:t>
            </a:r>
            <a:endParaRPr lang="en-US" dirty="0"/>
          </a:p>
        </p:txBody>
      </p:sp>
      <p:sp>
        <p:nvSpPr>
          <p:cNvPr id="4" name="Text Placeholder 3"/>
          <p:cNvSpPr>
            <a:spLocks noGrp="1"/>
          </p:cNvSpPr>
          <p:nvPr>
            <p:ph type="body" sz="quarter" idx="12"/>
          </p:nvPr>
        </p:nvSpPr>
        <p:spPr>
          <a:xfrm>
            <a:off x="4039029" y="3257550"/>
            <a:ext cx="4571571" cy="1169533"/>
          </a:xfrm>
        </p:spPr>
        <p:txBody>
          <a:bodyPr/>
          <a:lstStyle/>
          <a:p>
            <a:r>
              <a:rPr lang="en-US" dirty="0" smtClean="0"/>
              <a:t>paradigm</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2.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382</Words>
  <Application>Microsoft Macintosh PowerPoint</Application>
  <PresentationFormat>On-screen Show (16:9)</PresentationFormat>
  <Paragraphs>64</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2016-10-03T19:35:24Z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